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0" r:id="rId9"/>
    <p:sldId id="263" r:id="rId10"/>
    <p:sldId id="266" r:id="rId11"/>
    <p:sldId id="267" r:id="rId12"/>
    <p:sldId id="264" r:id="rId13"/>
    <p:sldId id="265" r:id="rId14"/>
    <p:sldId id="268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34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10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D6C5D-D5B6-7A4E-90A6-EDB4C44BB2B5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83EC7-17A8-9141-94A0-7D1B59E34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21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transition spd="slow">
    <p:push dir="u"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Genre Classification of Midi Files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Anish Shah, Nick </a:t>
            </a:r>
            <a:r>
              <a:rPr lang="en-US" dirty="0" err="1" smtClean="0"/>
              <a:t>Torba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9521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Iterations</a:t>
            </a:r>
            <a:endParaRPr lang="en-US" dirty="0"/>
          </a:p>
        </p:txBody>
      </p:sp>
      <p:pic>
        <p:nvPicPr>
          <p:cNvPr id="3076" name="Picture 4" descr="https://lh4.googleusercontent.com/6TSp7Qah4E2QiovF6DGWF6T4ksZzzTY8u-YMXWDF6yalY9h_FQlzhzE2X0WhM7_6lTmxwl50WAO0f8H1hFB4NTHiDUn1z55KkWNfRkIc93gPEdgb9kNt0AOwLJiQ0YxNn_hZ1XU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6" r="1633" b="8010"/>
          <a:stretch/>
        </p:blipFill>
        <p:spPr bwMode="auto">
          <a:xfrm>
            <a:off x="646111" y="2206336"/>
            <a:ext cx="5128223" cy="3706884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3.googleusercontent.com/Y9632r0C119LQ2awbYkoE8mIPJf3H7bWJ7YTthkA4qFpW_ghv5-9ir14ws65DRva5VKojbzDQP6dGlWxemQ_CT2pXQp3IOuS9F0rpjkQDPFO0RokDixGfqSWWImSS7UVAZuqXVnn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4" r="1178" b="8854"/>
          <a:stretch/>
        </p:blipFill>
        <p:spPr bwMode="auto">
          <a:xfrm>
            <a:off x="5774334" y="2219247"/>
            <a:ext cx="4856177" cy="3680772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181726" y="1666916"/>
            <a:ext cx="14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28022" y="1666916"/>
            <a:ext cx="14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400</a:t>
            </a:r>
          </a:p>
        </p:txBody>
      </p:sp>
    </p:spTree>
    <p:extLst>
      <p:ext uri="{BB962C8B-B14F-4D97-AF65-F5344CB8AC3E}">
        <p14:creationId xmlns:p14="http://schemas.microsoft.com/office/powerpoint/2010/main" val="1761278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Hidden Layers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42" b="10120"/>
          <a:stretch/>
        </p:blipFill>
        <p:spPr>
          <a:xfrm>
            <a:off x="5747639" y="2459091"/>
            <a:ext cx="5262511" cy="348615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813950" y="1812760"/>
            <a:ext cx="1891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18 layers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098" name="Picture 2" descr="https://lh3.googleusercontent.com/Y9632r0C119LQ2awbYkoE8mIPJf3H7bWJ7YTthkA4qFpW_ghv5-9ir14ws65DRva5VKojbzDQP6dGlWxemQ_CT2pXQp3IOuS9F0rpjkQDPFO0RokDixGfqSWWImSS7UVAZuqXVn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2" r="-1047" b="18536"/>
          <a:stretch/>
        </p:blipFill>
        <p:spPr bwMode="auto">
          <a:xfrm>
            <a:off x="351201" y="2459091"/>
            <a:ext cx="5396438" cy="348615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24379" y="1786837"/>
            <a:ext cx="267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 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655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Chosen Parameters for RNN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Learning Rate: 0.002</a:t>
            </a:r>
          </a:p>
          <a:p>
            <a:r>
              <a:rPr lang="en-US" sz="3200" dirty="0" smtClean="0"/>
              <a:t>Number Hidden Layers: 18 </a:t>
            </a:r>
          </a:p>
          <a:p>
            <a:r>
              <a:rPr lang="en-US" sz="3200" dirty="0" smtClean="0"/>
              <a:t>Number Iterations: 400</a:t>
            </a:r>
          </a:p>
          <a:p>
            <a:r>
              <a:rPr lang="en-US" sz="3200" dirty="0" smtClean="0"/>
              <a:t>Dropout: 0.9 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9686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4AAD3FD-83A5-4B89-9F8F-01B8870865B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126C04EF-6428-472D-B316-74A19385B0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31">
            <a:extLst>
              <a:ext uri="{FF2B5EF4-FFF2-40B4-BE49-F238E27FC236}">
                <a16:creationId xmlns:a16="http://schemas.microsoft.com/office/drawing/2014/main" xmlns="" id="{61752F1D-FC0F-4103-9584-630E643CCD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 5">
            <a:extLst>
              <a:ext uri="{FF2B5EF4-FFF2-40B4-BE49-F238E27FC236}">
                <a16:creationId xmlns:a16="http://schemas.microsoft.com/office/drawing/2014/main" xmlns="" id="{AE50896D-AACB-4C0A-855D-ECEFB4A0DA9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597"/>
          <a:stretch/>
        </p:blipFill>
        <p:spPr>
          <a:xfrm>
            <a:off x="6093992" y="1043793"/>
            <a:ext cx="5449889" cy="4770410"/>
          </a:xfrm>
          <a:prstGeom prst="rect">
            <a:avLst/>
          </a:prstGeom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A92A1116-1C84-41DF-B803-1F7B0883EC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Final Testing Accuracy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sz="2800" b="1" i="1" u="sng" dirty="0" smtClean="0">
                <a:solidFill>
                  <a:srgbClr val="EBEBEB"/>
                </a:solidFill>
              </a:rPr>
              <a:t>FINAL </a:t>
            </a:r>
            <a:r>
              <a:rPr lang="en-US" sz="2800" b="1" i="1" u="sng" dirty="0">
                <a:solidFill>
                  <a:srgbClr val="EBEBEB"/>
                </a:solidFill>
              </a:rPr>
              <a:t>ACCURACY: 44.4</a:t>
            </a:r>
            <a:r>
              <a:rPr lang="en-US" sz="2800" b="1" i="1" u="sng" dirty="0" smtClean="0">
                <a:solidFill>
                  <a:srgbClr val="EBEBEB"/>
                </a:solidFill>
              </a:rPr>
              <a:t>%</a:t>
            </a:r>
          </a:p>
          <a:p>
            <a:pPr lvl="1"/>
            <a:r>
              <a:rPr lang="en-US" sz="2400" dirty="0" smtClean="0">
                <a:solidFill>
                  <a:srgbClr val="EBEBEB"/>
                </a:solidFill>
              </a:rPr>
              <a:t>3x more accurate than random</a:t>
            </a:r>
          </a:p>
          <a:p>
            <a:pPr lvl="1"/>
            <a:r>
              <a:rPr lang="en-US" sz="2400" dirty="0" smtClean="0">
                <a:solidFill>
                  <a:srgbClr val="EBEBEB"/>
                </a:solidFill>
              </a:rPr>
              <a:t>Clearly learning</a:t>
            </a:r>
            <a:endParaRPr lang="en-US" sz="24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662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Challenges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learn how to store the note matrices in a form that makes feeding them into the RNN more efficient</a:t>
            </a:r>
          </a:p>
          <a:p>
            <a:r>
              <a:rPr lang="en-US" dirty="0" smtClean="0"/>
              <a:t>Our RNN was very fickle in some cases</a:t>
            </a:r>
          </a:p>
          <a:p>
            <a:pPr lvl="1"/>
            <a:r>
              <a:rPr lang="en-US" dirty="0" smtClean="0"/>
              <a:t>Same exact parameters could be run on the training data and have validation accuracy ranging from 30-50% with no consistency</a:t>
            </a:r>
          </a:p>
          <a:p>
            <a:r>
              <a:rPr lang="en-US" dirty="0" smtClean="0"/>
              <a:t>Batch normalization is now the more accepted mode of normalization over drop out</a:t>
            </a:r>
          </a:p>
          <a:p>
            <a:pPr lvl="1"/>
            <a:r>
              <a:rPr lang="en-US" dirty="0" smtClean="0"/>
              <a:t>”The cool kids aren’t dropping out any more these days” </a:t>
            </a:r>
            <a:r>
              <a:rPr lang="mr-IN" dirty="0" smtClean="0"/>
              <a:t>–</a:t>
            </a:r>
            <a:r>
              <a:rPr lang="en-US" dirty="0" smtClean="0"/>
              <a:t>Dr. Souvenir</a:t>
            </a:r>
          </a:p>
          <a:p>
            <a:pPr lvl="1"/>
            <a:r>
              <a:rPr lang="en-US" dirty="0" smtClean="0"/>
              <a:t>Batch normalization implementation was attempted but not working in time for this deadline</a:t>
            </a:r>
          </a:p>
        </p:txBody>
      </p:sp>
    </p:spTree>
    <p:extLst>
      <p:ext uri="{BB962C8B-B14F-4D97-AF65-F5344CB8AC3E}">
        <p14:creationId xmlns:p14="http://schemas.microsoft.com/office/powerpoint/2010/main" val="772354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more data</a:t>
            </a:r>
          </a:p>
          <a:p>
            <a:pPr lvl="1"/>
            <a:r>
              <a:rPr lang="en-US" dirty="0" smtClean="0"/>
              <a:t>Way more</a:t>
            </a:r>
          </a:p>
          <a:p>
            <a:pPr lvl="2"/>
            <a:r>
              <a:rPr lang="en-US" dirty="0" smtClean="0"/>
              <a:t>Like way more</a:t>
            </a:r>
          </a:p>
          <a:p>
            <a:r>
              <a:rPr lang="en-US" dirty="0" smtClean="0"/>
              <a:t>Use this architecture to have the RNN not output predictions but instead take in a sound bite of MIDI and generate more music from it</a:t>
            </a:r>
          </a:p>
          <a:p>
            <a:r>
              <a:rPr lang="en-US" dirty="0" smtClean="0"/>
              <a:t>Implement batch normalization (possibly removing dropout as a result)</a:t>
            </a:r>
          </a:p>
          <a:p>
            <a:r>
              <a:rPr lang="en-US" dirty="0" smtClean="0"/>
              <a:t>Store note matrices in a more efficient fashion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507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660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Garage Band shows a simple Midi representation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82917" y="216177"/>
            <a:ext cx="6370277" cy="8243890"/>
          </a:xfrm>
        </p:spPr>
      </p:pic>
    </p:spTree>
    <p:extLst>
      <p:ext uri="{BB962C8B-B14F-4D97-AF65-F5344CB8AC3E}">
        <p14:creationId xmlns:p14="http://schemas.microsoft.com/office/powerpoint/2010/main" val="18240621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Representation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263" y="2405358"/>
            <a:ext cx="8333025" cy="2304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263" y="3158187"/>
            <a:ext cx="8333025" cy="2304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263" y="3913626"/>
            <a:ext cx="8333025" cy="216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263" y="4604395"/>
            <a:ext cx="8333025" cy="217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1405" y="5346362"/>
            <a:ext cx="8330100" cy="2171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24948" y="2326849"/>
            <a:ext cx="37147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endParaRPr 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94761" y="3043653"/>
            <a:ext cx="83184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34</a:t>
            </a:r>
            <a:endParaRPr 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92206" y="3829436"/>
            <a:ext cx="64331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55</a:t>
            </a:r>
            <a:endParaRPr 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89032" y="4520359"/>
            <a:ext cx="64331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101</a:t>
            </a:r>
            <a:endParaRPr 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23588" y="5262290"/>
            <a:ext cx="574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109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1968263" y="2000250"/>
            <a:ext cx="5332650" cy="326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968263" y="1634161"/>
            <a:ext cx="364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 Step</a:t>
            </a:r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>
            <a:off x="885825" y="2405358"/>
            <a:ext cx="337763" cy="35525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-464024" y="3280954"/>
            <a:ext cx="227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Instrument(1-128)</a:t>
            </a:r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 rot="12071822">
            <a:off x="9336459" y="3567600"/>
            <a:ext cx="1428750" cy="151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0744323" y="3728410"/>
            <a:ext cx="1059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Note pitch (0-127)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563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RNN?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" y="1371600"/>
            <a:ext cx="3843338" cy="4876799"/>
          </a:xfrm>
        </p:spPr>
        <p:txBody>
          <a:bodyPr>
            <a:noAutofit/>
          </a:bodyPr>
          <a:lstStyle/>
          <a:p>
            <a:r>
              <a:rPr lang="en-US" sz="2400" dirty="0" smtClean="0"/>
              <a:t>Allows for the modeling of time series</a:t>
            </a:r>
          </a:p>
          <a:p>
            <a:r>
              <a:rPr lang="en-US" sz="2400" dirty="0" smtClean="0"/>
              <a:t>Allows for connections among hidden units associated with time delay </a:t>
            </a:r>
          </a:p>
          <a:p>
            <a:pPr lvl="1"/>
            <a:r>
              <a:rPr lang="en-US" sz="2000" dirty="0" smtClean="0"/>
              <a:t>Able to retain information about the past to find temporal correlations of separate events in the data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386" y="1853248"/>
            <a:ext cx="4859580" cy="7830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386" y="3051441"/>
            <a:ext cx="4859580" cy="31969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48472" y="6478164"/>
            <a:ext cx="5008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Images from http://</a:t>
            </a:r>
            <a:r>
              <a:rPr lang="en-US" sz="800" dirty="0" err="1"/>
              <a:t>www.hexahedria.com</a:t>
            </a:r>
            <a:r>
              <a:rPr lang="en-US" sz="800" dirty="0"/>
              <a:t>/2015/08/03/composing-music-with-recurrent-neural-networks/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2720608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E4E366E-272A-409E-840F-9A6A64A9E3F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xmlns="" id="{DF6CFF07-D953-4F9C-9A0E-E0A6AACB61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xmlns="" id="{DAA4FEEE-0B5F-41BF-825D-60F9FB0895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87999"/>
            <a:ext cx="5451627" cy="3270976"/>
          </a:xfrm>
          <a:prstGeom prst="rect">
            <a:avLst/>
          </a:prstGeom>
          <a:ln w="38100">
            <a:solidFill>
              <a:srgbClr val="C00000"/>
            </a:solidFill>
          </a:ln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721560C-E4AB-4287-A29C-3F6916794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Why add LSTM?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sz="2400" dirty="0"/>
              <a:t>RNN memory by itself is still very short term</a:t>
            </a:r>
          </a:p>
          <a:p>
            <a:r>
              <a:rPr lang="en-US" sz="2400" dirty="0"/>
              <a:t>LSTM’s allow for inputs to be delayed for multiple time steps</a:t>
            </a:r>
          </a:p>
          <a:p>
            <a:pPr lvl="1"/>
            <a:r>
              <a:rPr lang="en-US" sz="2000" dirty="0"/>
              <a:t>Increases RNN memory and capability to recognize temporal patterns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55955" y="6071016"/>
            <a:ext cx="5271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Image from great video by Brandon </a:t>
            </a:r>
            <a:r>
              <a:rPr lang="en-US" sz="800" dirty="0" err="1" smtClean="0"/>
              <a:t>Roher</a:t>
            </a:r>
            <a:r>
              <a:rPr lang="en-US" sz="800" dirty="0" smtClean="0"/>
              <a:t>: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www.youtube.com</a:t>
            </a:r>
            <a:r>
              <a:rPr lang="en-US" sz="800" dirty="0"/>
              <a:t>/</a:t>
            </a:r>
            <a:r>
              <a:rPr lang="en-US" sz="800" dirty="0" err="1"/>
              <a:t>watch?v</a:t>
            </a:r>
            <a:r>
              <a:rPr lang="en-US" sz="800" dirty="0"/>
              <a:t>=WCUNPb-5EYI</a:t>
            </a:r>
          </a:p>
        </p:txBody>
      </p:sp>
    </p:spTree>
    <p:extLst>
      <p:ext uri="{BB962C8B-B14F-4D97-AF65-F5344CB8AC3E}">
        <p14:creationId xmlns:p14="http://schemas.microsoft.com/office/powerpoint/2010/main" val="2025886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Difficulties Training RNN(The Dark Arts)</a:t>
            </a:r>
            <a:r>
              <a:rPr lang="en-US" dirty="0"/>
              <a:t>	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RNN’s are Voldemort, and we are Harry Potter in his first year</a:t>
            </a:r>
          </a:p>
          <a:p>
            <a:r>
              <a:rPr lang="en-US" dirty="0" smtClean="0"/>
              <a:t>Exploding gradient problem</a:t>
            </a:r>
          </a:p>
          <a:p>
            <a:pPr lvl="1"/>
            <a:r>
              <a:rPr lang="en-US" dirty="0" smtClean="0"/>
              <a:t>Fixed with gradient clipping</a:t>
            </a:r>
          </a:p>
          <a:p>
            <a:r>
              <a:rPr lang="en-US" dirty="0" smtClean="0"/>
              <a:t>Determining number of hidden layers</a:t>
            </a:r>
          </a:p>
          <a:p>
            <a:r>
              <a:rPr lang="en-US" dirty="0" smtClean="0"/>
              <a:t>Determining Learning Rate</a:t>
            </a:r>
          </a:p>
          <a:p>
            <a:r>
              <a:rPr lang="en-US" dirty="0" smtClean="0"/>
              <a:t>Determining number of iterations </a:t>
            </a:r>
          </a:p>
          <a:p>
            <a:pPr lvl="1"/>
            <a:r>
              <a:rPr lang="en-US" dirty="0" smtClean="0"/>
              <a:t>All of these values were determined experimentally </a:t>
            </a:r>
          </a:p>
          <a:p>
            <a:pPr lvl="1"/>
            <a:r>
              <a:rPr lang="en-US" dirty="0" smtClean="0"/>
              <a:t>Choose what seem like reasonable answers to start and adjust accordingly following increasing validation accuracy </a:t>
            </a:r>
          </a:p>
          <a:p>
            <a:r>
              <a:rPr lang="en-US" dirty="0" smtClean="0"/>
              <a:t>Batch Size</a:t>
            </a:r>
          </a:p>
          <a:p>
            <a:pPr lvl="1"/>
            <a:r>
              <a:rPr lang="en-US" dirty="0" smtClean="0"/>
              <a:t>For our data, we could batch the entire training set</a:t>
            </a:r>
          </a:p>
          <a:p>
            <a:r>
              <a:rPr lang="en-US" dirty="0" smtClean="0"/>
              <a:t>Yeah, a lot of bullets on this slide</a:t>
            </a:r>
          </a:p>
        </p:txBody>
      </p:sp>
    </p:spTree>
    <p:extLst>
      <p:ext uri="{BB962C8B-B14F-4D97-AF65-F5344CB8AC3E}">
        <p14:creationId xmlns:p14="http://schemas.microsoft.com/office/powerpoint/2010/main" val="2024247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E4E366E-272A-409E-840F-9A6A64A9E3F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xmlns="" id="{DF6CFF07-D953-4F9C-9A0E-E0A6AACB61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xmlns="" id="{DAA4FEEE-0B5F-41BF-825D-60F9FB0895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2968682"/>
            <a:ext cx="5451627" cy="2821216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721560C-E4AB-4287-A29C-3F6916794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Exploding Gradient Problem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dirty="0"/>
              <a:t>What is it?</a:t>
            </a:r>
          </a:p>
          <a:p>
            <a:r>
              <a:rPr lang="en-US" dirty="0"/>
              <a:t>Because RNN’s rollout they have many more multiplications than feed forward networks </a:t>
            </a:r>
            <a:endParaRPr lang="en-US" dirty="0" smtClean="0"/>
          </a:p>
          <a:p>
            <a:pPr lvl="1"/>
            <a:r>
              <a:rPr lang="en-US" dirty="0" smtClean="0"/>
              <a:t>Used for very deep feed forward networks as well</a:t>
            </a:r>
            <a:endParaRPr lang="en-US" dirty="0"/>
          </a:p>
          <a:p>
            <a:r>
              <a:rPr lang="en-US" dirty="0"/>
              <a:t>Even smaller numbers become large when they are multiplied together enough </a:t>
            </a:r>
            <a:r>
              <a:rPr lang="en-US" dirty="0" smtClean="0"/>
              <a:t>times</a:t>
            </a:r>
          </a:p>
          <a:p>
            <a:r>
              <a:rPr lang="en-US" dirty="0" smtClean="0"/>
              <a:t>Solution: Gradient Clipping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29413" y="6043613"/>
            <a:ext cx="4398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Image from </a:t>
            </a:r>
            <a:r>
              <a:rPr lang="en-US" sz="800" dirty="0" err="1" smtClean="0"/>
              <a:t>Udacity</a:t>
            </a:r>
            <a:r>
              <a:rPr lang="en-US" sz="800" dirty="0" smtClean="0"/>
              <a:t> video: 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www.youtube.com</a:t>
            </a:r>
            <a:r>
              <a:rPr lang="en-US" sz="800" dirty="0"/>
              <a:t>/</a:t>
            </a:r>
            <a:r>
              <a:rPr lang="en-US" sz="800" dirty="0" err="1"/>
              <a:t>watch?v</a:t>
            </a:r>
            <a:r>
              <a:rPr lang="en-US" sz="800" dirty="0"/>
              <a:t>=</a:t>
            </a:r>
            <a:r>
              <a:rPr lang="en-US" sz="800" dirty="0" err="1"/>
              <a:t>VuamhbEWEWA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02126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E4E366E-272A-409E-840F-9A6A64A9E3F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xmlns="" id="{DF6CFF07-D953-4F9C-9A0E-E0A6AACB61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xmlns="" id="{DAA4FEEE-0B5F-41BF-825D-60F9FB0895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2730173"/>
            <a:ext cx="5451627" cy="3298234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721560C-E4AB-4287-A29C-3F6916794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Why Dropout?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 smtClean="0"/>
              <a:t>Created by Geoffrey Hinton</a:t>
            </a:r>
          </a:p>
          <a:p>
            <a:pPr>
              <a:lnSpc>
                <a:spcPct val="90000"/>
              </a:lnSpc>
            </a:pPr>
            <a:r>
              <a:rPr lang="en-US" sz="1800" dirty="0" smtClean="0"/>
              <a:t>Dropout</a:t>
            </a:r>
            <a:r>
              <a:rPr lang="en-US" sz="1800" dirty="0"/>
              <a:t> is a </a:t>
            </a:r>
            <a:r>
              <a:rPr lang="en-US" sz="1800" dirty="0" smtClean="0"/>
              <a:t>regularization technique for </a:t>
            </a:r>
            <a:r>
              <a:rPr lang="en-US" sz="1800" dirty="0"/>
              <a:t>reducing </a:t>
            </a:r>
            <a:r>
              <a:rPr lang="en-US" sz="1800" dirty="0" smtClean="0"/>
              <a:t>overfitting in neural nets by preventing </a:t>
            </a:r>
            <a:r>
              <a:rPr lang="en-US" sz="1800" dirty="0"/>
              <a:t>complex co-adaptations on training data</a:t>
            </a:r>
            <a:r>
              <a:rPr lang="en-US" sz="1800" dirty="0" smtClean="0"/>
              <a:t>.</a:t>
            </a:r>
          </a:p>
          <a:p>
            <a:pPr>
              <a:lnSpc>
                <a:spcPct val="90000"/>
              </a:lnSpc>
            </a:pPr>
            <a:r>
              <a:rPr lang="en-US" sz="1800" dirty="0" smtClean="0"/>
              <a:t> </a:t>
            </a:r>
            <a:r>
              <a:rPr lang="en-US" sz="1800" dirty="0"/>
              <a:t>It is a very efficient way of performing model averaging with neural </a:t>
            </a:r>
            <a:r>
              <a:rPr lang="en-US" sz="1800" dirty="0" smtClean="0"/>
              <a:t>networks. </a:t>
            </a:r>
          </a:p>
          <a:p>
            <a:pPr>
              <a:lnSpc>
                <a:spcPct val="90000"/>
              </a:lnSpc>
            </a:pPr>
            <a:r>
              <a:rPr lang="en-US" sz="1800" dirty="0" smtClean="0"/>
              <a:t>Makes neurons more efficient by reducing redundancy of similar neurons</a:t>
            </a:r>
          </a:p>
          <a:p>
            <a:pPr>
              <a:lnSpc>
                <a:spcPct val="90000"/>
              </a:lnSpc>
            </a:pPr>
            <a:r>
              <a:rPr lang="en-US" sz="1800" dirty="0" smtClean="0"/>
              <a:t>Makes more generalizable to testing data by, in effect, introducing noise 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6629400" y="6206970"/>
            <a:ext cx="3629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Image from </a:t>
            </a:r>
            <a:r>
              <a:rPr lang="en-US" sz="800" dirty="0" err="1" smtClean="0"/>
              <a:t>Udacity</a:t>
            </a:r>
            <a:r>
              <a:rPr lang="en-US" sz="800" dirty="0" smtClean="0"/>
              <a:t> video:</a:t>
            </a:r>
          </a:p>
          <a:p>
            <a:r>
              <a:rPr lang="en-US" sz="800" dirty="0"/>
              <a:t>https://</a:t>
            </a:r>
            <a:r>
              <a:rPr lang="en-US" sz="800" dirty="0" err="1"/>
              <a:t>www.youtube.com</a:t>
            </a:r>
            <a:r>
              <a:rPr lang="en-US" sz="800" dirty="0"/>
              <a:t>/</a:t>
            </a:r>
            <a:r>
              <a:rPr lang="en-US" sz="800" dirty="0" err="1"/>
              <a:t>watch?v</a:t>
            </a:r>
            <a:r>
              <a:rPr lang="en-US" sz="800" dirty="0"/>
              <a:t>=NhZVe50QwPM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71074" y="6400800"/>
            <a:ext cx="37378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en.wikipedia.org</a:t>
            </a:r>
            <a:r>
              <a:rPr lang="en-US" sz="800" dirty="0"/>
              <a:t>/wiki/Dropout_(</a:t>
            </a:r>
            <a:r>
              <a:rPr lang="en-US" sz="800" dirty="0" err="1"/>
              <a:t>neural_networks</a:t>
            </a:r>
            <a:r>
              <a:rPr lang="en-US" sz="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8280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Rate </a:t>
            </a:r>
            <a:br>
              <a:rPr lang="en-US" dirty="0" smtClean="0"/>
            </a:br>
            <a:r>
              <a:rPr lang="en-US" dirty="0" smtClean="0"/>
              <a:t>Just need to get a feel </a:t>
            </a:r>
            <a:endParaRPr lang="en-US" dirty="0"/>
          </a:p>
        </p:txBody>
      </p:sp>
      <p:pic>
        <p:nvPicPr>
          <p:cNvPr id="2050" name="Picture 2" descr="https://lh5.googleusercontent.com/zGqh3rXuQrRZK9uhBuqP04W6JpDOtNnAo912hrLv97yAznWoF_q-bMSLpQQ3n7XhxX_3sg5PhPjk0xQxZYGxLbCfa4MrT-uaWzj8ls3jAM3hxzbe1yQyGqRFJm0xVWhFAz84BOD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8" r="2616" b="7986"/>
          <a:stretch/>
        </p:blipFill>
        <p:spPr bwMode="auto">
          <a:xfrm>
            <a:off x="646111" y="2657140"/>
            <a:ext cx="3371952" cy="2637256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990" y="2657140"/>
            <a:ext cx="3634179" cy="2637256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2052" name="Picture 4" descr="https://lh3.googleusercontent.com/clgybvRJj0_gF_o1Ti1XtvurntRMX8igrwaNF-LAk7vhlRh32u9Lvn6S7co7grtJn6fuD2Zn6qchHJs7U1Q3SS0K6LoSh2EJYKvnXKhVCZCxoAEzSMfXVR-0NIaVq8PJVSbAbmM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169" y="2657140"/>
            <a:ext cx="3465094" cy="2637256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81807" y="2077634"/>
            <a:ext cx="14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0.01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44725" y="2110815"/>
            <a:ext cx="14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0.002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007643" y="2077634"/>
            <a:ext cx="890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0.0001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50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1435</TotalTime>
  <Words>477</Words>
  <Application>Microsoft Macintosh PowerPoint</Application>
  <PresentationFormat>Widescreen</PresentationFormat>
  <Paragraphs>86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Century Gothic</vt:lpstr>
      <vt:lpstr>Mangal</vt:lpstr>
      <vt:lpstr>Wingdings 3</vt:lpstr>
      <vt:lpstr>Arial</vt:lpstr>
      <vt:lpstr>Ion</vt:lpstr>
      <vt:lpstr>Genre Classification of Midi Files </vt:lpstr>
      <vt:lpstr>Garage Band shows a simple Midi representation</vt:lpstr>
      <vt:lpstr>Matrix Representation</vt:lpstr>
      <vt:lpstr>Why RNN?</vt:lpstr>
      <vt:lpstr>Why add LSTM?</vt:lpstr>
      <vt:lpstr>Difficulties Training RNN(The Dark Arts)  </vt:lpstr>
      <vt:lpstr>Exploding Gradient Problem </vt:lpstr>
      <vt:lpstr>Why Dropout? </vt:lpstr>
      <vt:lpstr>Learning Rate  Just need to get a feel </vt:lpstr>
      <vt:lpstr>Number Iterations</vt:lpstr>
      <vt:lpstr>Number Hidden Layers</vt:lpstr>
      <vt:lpstr>Chosen Parameters for RNN </vt:lpstr>
      <vt:lpstr>Final Testing Accuracy </vt:lpstr>
      <vt:lpstr>Other Challenges </vt:lpstr>
      <vt:lpstr>Future Plans</vt:lpstr>
      <vt:lpstr>Questions?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Genre Classification of Midi Files </dc:title>
  <dc:creator>Microsoft Office User</dc:creator>
  <cp:lastModifiedBy>Microsoft Office User</cp:lastModifiedBy>
  <cp:revision>68</cp:revision>
  <dcterms:created xsi:type="dcterms:W3CDTF">2017-12-06T04:16:44Z</dcterms:created>
  <dcterms:modified xsi:type="dcterms:W3CDTF">2017-12-07T04:12:05Z</dcterms:modified>
</cp:coreProperties>
</file>